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72" r:id="rId2"/>
    <p:sldId id="270" r:id="rId3"/>
    <p:sldId id="286" r:id="rId4"/>
    <p:sldId id="285" r:id="rId5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94" y="-2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87A92F-BA2D-4066-9396-9CCA495930BC}" type="datetimeFigureOut">
              <a:rPr lang="it-IT" smtClean="0"/>
              <a:t>09/05/2017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3E5BD7-2F59-4F94-9718-F03F7C24282C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122893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13E4B-32A5-4CD4-A507-6A72020AB42D}" type="datetime1">
              <a:rPr lang="it-IT" smtClean="0"/>
              <a:t>09/05/2017</a:t>
            </a:fld>
            <a:endParaRPr lang="it-IT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5002FA-EA4F-490C-97D2-687B7C898314}" type="datetime1">
              <a:rPr lang="it-IT" smtClean="0"/>
              <a:t>09/05/2017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1F5046-A99B-49DC-A711-2CAD22107FBC}" type="datetime1">
              <a:rPr lang="it-IT" smtClean="0"/>
              <a:t>09/05/2017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8BDB5-28B0-4122-8168-B1289069AD3F}" type="datetime1">
              <a:rPr lang="it-IT" smtClean="0"/>
              <a:t>09/05/2017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B5499-1459-4AA7-8AC9-7F07E9813A30}" type="datetime1">
              <a:rPr lang="it-IT" smtClean="0"/>
              <a:t>09/05/2017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571EA-5653-48FA-8CAD-B2E834E9BD0A}" type="datetime1">
              <a:rPr lang="it-IT" smtClean="0"/>
              <a:t>09/05/2017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5AD41-A219-4E94-8CFD-40A4883128F4}" type="datetime1">
              <a:rPr lang="it-IT" smtClean="0"/>
              <a:t>09/05/2017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B6901-58F5-40BA-AACA-F0A47FBF71E1}" type="datetime1">
              <a:rPr lang="it-IT" smtClean="0"/>
              <a:t>09/05/2017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5058E2-133C-48AE-BAA9-B08804C706AB}" type="datetime1">
              <a:rPr lang="it-IT" smtClean="0"/>
              <a:t>09/05/2017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30307-AB52-4B60-922F-4E38BB7C76E4}" type="datetime1">
              <a:rPr lang="it-IT" smtClean="0"/>
              <a:t>09/05/2017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C7203-1305-4353-B20F-8ED83B540804}" type="datetime1">
              <a:rPr lang="it-IT" smtClean="0"/>
              <a:t>09/05/2017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0EE29F-E0B4-4552-9324-6752C36C9CB4}" type="datetime1">
              <a:rPr lang="it-IT" smtClean="0"/>
              <a:t>09/05/2017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AU" dirty="0">
                <a:solidFill>
                  <a:srgbClr val="FF0000"/>
                </a:solidFill>
              </a:rPr>
              <a:t>Provision of UE Usage Type to RAN to assist RAN resource prioritisation between user groups</a:t>
            </a:r>
            <a:endParaRPr lang="it-IT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43608" y="4581128"/>
            <a:ext cx="18389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Source: </a:t>
            </a:r>
            <a:r>
              <a:rPr lang="en-GB" dirty="0"/>
              <a:t>V</a:t>
            </a:r>
            <a:r>
              <a:rPr lang="en-GB" dirty="0" smtClean="0"/>
              <a:t>odafone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1</a:t>
            </a:fld>
            <a:endParaRPr lang="it-IT" dirty="0"/>
          </a:p>
        </p:txBody>
      </p:sp>
      <p:sp>
        <p:nvSpPr>
          <p:cNvPr id="5" name="Rectangle 4"/>
          <p:cNvSpPr/>
          <p:nvPr/>
        </p:nvSpPr>
        <p:spPr>
          <a:xfrm>
            <a:off x="755576" y="188640"/>
            <a:ext cx="41044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GB" b="1" dirty="0"/>
              <a:t>SA WG2 Meeting #</a:t>
            </a:r>
            <a:r>
              <a:rPr lang="en-GB" b="1" dirty="0" smtClean="0"/>
              <a:t>121</a:t>
            </a:r>
            <a:r>
              <a:rPr lang="en-GB" b="1" dirty="0" smtClean="0"/>
              <a:t/>
            </a:r>
            <a:br>
              <a:rPr lang="en-GB" b="1" dirty="0" smtClean="0"/>
            </a:br>
            <a:r>
              <a:rPr lang="en-GB" b="1" dirty="0"/>
              <a:t>15 - 19 May 2017,Hangzhou, P. R. China</a:t>
            </a:r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1019691" y="5142865"/>
            <a:ext cx="17816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Agenda item: </a:t>
            </a:r>
            <a:r>
              <a:rPr lang="en-GB" dirty="0" smtClean="0"/>
              <a:t>7.1</a:t>
            </a:r>
            <a:endParaRPr lang="en-GB" dirty="0"/>
          </a:p>
        </p:txBody>
      </p:sp>
      <p:sp>
        <p:nvSpPr>
          <p:cNvPr id="7" name="TextBox 6"/>
          <p:cNvSpPr txBox="1"/>
          <p:nvPr/>
        </p:nvSpPr>
        <p:spPr>
          <a:xfrm>
            <a:off x="6804248" y="327139"/>
            <a:ext cx="16701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err="1" smtClean="0"/>
              <a:t>Tdoc</a:t>
            </a:r>
            <a:r>
              <a:rPr lang="en-GB" dirty="0" smtClean="0"/>
              <a:t> </a:t>
            </a:r>
            <a:r>
              <a:rPr lang="en-GB" dirty="0" smtClean="0"/>
              <a:t>S2-173516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135633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pPr algn="l"/>
            <a:r>
              <a:rPr lang="it-IT" sz="2800" b="1" dirty="0" err="1" smtClean="0">
                <a:solidFill>
                  <a:srgbClr val="FF0000"/>
                </a:solidFill>
              </a:rPr>
              <a:t>Different</a:t>
            </a:r>
            <a:r>
              <a:rPr lang="it-IT" sz="2800" b="1" dirty="0" smtClean="0">
                <a:solidFill>
                  <a:srgbClr val="FF0000"/>
                </a:solidFill>
              </a:rPr>
              <a:t> </a:t>
            </a:r>
            <a:r>
              <a:rPr lang="it-IT" sz="2800" b="1" dirty="0" err="1" smtClean="0">
                <a:solidFill>
                  <a:srgbClr val="FF0000"/>
                </a:solidFill>
              </a:rPr>
              <a:t>Usage</a:t>
            </a:r>
            <a:r>
              <a:rPr lang="it-IT" sz="2800" b="1" dirty="0" smtClean="0">
                <a:solidFill>
                  <a:srgbClr val="FF0000"/>
                </a:solidFill>
              </a:rPr>
              <a:t> </a:t>
            </a:r>
            <a:r>
              <a:rPr lang="it-IT" sz="2800" b="1" dirty="0" err="1" smtClean="0">
                <a:solidFill>
                  <a:srgbClr val="FF0000"/>
                </a:solidFill>
              </a:rPr>
              <a:t>Groups</a:t>
            </a:r>
            <a:r>
              <a:rPr lang="it-IT" sz="2800" b="1" dirty="0" smtClean="0">
                <a:solidFill>
                  <a:srgbClr val="FF0000"/>
                </a:solidFill>
              </a:rPr>
              <a:t> can share RAN</a:t>
            </a:r>
            <a:endParaRPr lang="it-IT" sz="2800" b="1" dirty="0">
              <a:solidFill>
                <a:srgbClr val="FF000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4525963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1600" b="1" dirty="0" err="1" smtClean="0"/>
              <a:t>eMTC</a:t>
            </a:r>
            <a:endParaRPr lang="en-US" sz="1600" b="1" dirty="0" smtClean="0"/>
          </a:p>
          <a:p>
            <a:r>
              <a:rPr lang="en-US" sz="1600" b="1" dirty="0" err="1" smtClean="0"/>
              <a:t>eMBB</a:t>
            </a:r>
            <a:endParaRPr lang="en-US" sz="1600" b="1" dirty="0" smtClean="0"/>
          </a:p>
          <a:p>
            <a:r>
              <a:rPr lang="en-US" sz="1600" b="1" dirty="0" smtClean="0"/>
              <a:t>Public Safety users</a:t>
            </a:r>
          </a:p>
          <a:p>
            <a:endParaRPr lang="en-US" sz="1600" b="1" dirty="0"/>
          </a:p>
          <a:p>
            <a:r>
              <a:rPr lang="en-US" sz="1600" b="1" dirty="0"/>
              <a:t>V</a:t>
            </a:r>
            <a:r>
              <a:rPr lang="en-US" sz="1600" b="1" dirty="0" smtClean="0"/>
              <a:t>PLMN subscribers</a:t>
            </a:r>
          </a:p>
          <a:p>
            <a:r>
              <a:rPr lang="en-US" sz="1600" b="1" dirty="0" smtClean="0"/>
              <a:t>VPLMN Operator Group roamers</a:t>
            </a:r>
          </a:p>
          <a:p>
            <a:r>
              <a:rPr lang="en-US" sz="1600" b="1" dirty="0" smtClean="0"/>
              <a:t>Out of Operator Group roamers</a:t>
            </a:r>
          </a:p>
          <a:p>
            <a:endParaRPr lang="en-US" sz="1600" b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 smtClean="0">
                <a:solidFill>
                  <a:srgbClr val="FF0000"/>
                </a:solidFill>
              </a:rPr>
              <a:t>But how to control the sharing of RAN capacity between these groups?</a:t>
            </a:r>
            <a:r>
              <a:rPr lang="en-US" sz="1600" dirty="0" smtClean="0">
                <a:solidFill>
                  <a:srgbClr val="FF0000"/>
                </a:solidFill>
              </a:rPr>
              <a:t> </a:t>
            </a:r>
          </a:p>
          <a:p>
            <a:pPr marL="0" indent="0">
              <a:buNone/>
            </a:pPr>
            <a:r>
              <a:rPr lang="en-US" sz="1600" dirty="0" smtClean="0"/>
              <a:t>E.g. how to:</a:t>
            </a:r>
          </a:p>
          <a:p>
            <a:r>
              <a:rPr lang="en-US" sz="1600" dirty="0" smtClean="0"/>
              <a:t>prohibit “out of operator group </a:t>
            </a:r>
            <a:r>
              <a:rPr lang="en-US" sz="1600" dirty="0" err="1" smtClean="0"/>
              <a:t>eMTC</a:t>
            </a:r>
            <a:r>
              <a:rPr lang="en-US" sz="1600" dirty="0" smtClean="0"/>
              <a:t> devices” from more than 5% of </a:t>
            </a:r>
            <a:r>
              <a:rPr lang="en-US" sz="1600" dirty="0" err="1" smtClean="0"/>
              <a:t>eNB</a:t>
            </a:r>
            <a:r>
              <a:rPr lang="en-US" sz="1600" dirty="0" smtClean="0"/>
              <a:t> capacity</a:t>
            </a:r>
          </a:p>
          <a:p>
            <a:r>
              <a:rPr lang="en-US" sz="1600" dirty="0" err="1" smtClean="0"/>
              <a:t>Prioritise</a:t>
            </a:r>
            <a:r>
              <a:rPr lang="en-US" sz="1600" dirty="0" smtClean="0"/>
              <a:t> (</a:t>
            </a:r>
            <a:r>
              <a:rPr lang="en-US" sz="1600" dirty="0" err="1" smtClean="0"/>
              <a:t>absoultely</a:t>
            </a:r>
            <a:r>
              <a:rPr lang="en-US" sz="1600" dirty="0" smtClean="0"/>
              <a:t>) 25% of RAN capacity for Public Safety Users, but allow other users to use that capacity when PS users don’t need it.</a:t>
            </a:r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endParaRPr lang="en-US" sz="1600" dirty="0" smtClean="0"/>
          </a:p>
          <a:p>
            <a:endParaRPr lang="it-IT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873101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pPr algn="l"/>
            <a:r>
              <a:rPr lang="it-IT" sz="2800" b="1" dirty="0" err="1" smtClean="0">
                <a:solidFill>
                  <a:srgbClr val="FF0000"/>
                </a:solidFill>
              </a:rPr>
              <a:t>P</a:t>
            </a:r>
            <a:r>
              <a:rPr lang="it-IT" sz="2800" b="1" dirty="0" err="1" smtClean="0">
                <a:solidFill>
                  <a:srgbClr val="FF0000"/>
                </a:solidFill>
              </a:rPr>
              <a:t>roblem</a:t>
            </a:r>
            <a:endParaRPr lang="it-IT" sz="2800" b="1" dirty="0">
              <a:solidFill>
                <a:srgbClr val="FF000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4525963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>
              <a:buNone/>
            </a:pPr>
            <a:r>
              <a:rPr lang="en-US" sz="1600" dirty="0" smtClean="0"/>
              <a:t>No current tools available to solve this.</a:t>
            </a:r>
          </a:p>
          <a:p>
            <a:r>
              <a:rPr lang="en-US" sz="1600" dirty="0" smtClean="0"/>
              <a:t>Current </a:t>
            </a:r>
            <a:r>
              <a:rPr lang="en-US" sz="1600" dirty="0" err="1" smtClean="0"/>
              <a:t>QoS</a:t>
            </a:r>
            <a:r>
              <a:rPr lang="en-US" sz="1600" dirty="0" smtClean="0"/>
              <a:t> information is ‘abstract’ and relates primarily to that UE</a:t>
            </a:r>
          </a:p>
          <a:p>
            <a:r>
              <a:rPr lang="en-US" sz="1600" dirty="0" smtClean="0"/>
              <a:t>RAN does know the ‘group’ of the UE</a:t>
            </a:r>
          </a:p>
          <a:p>
            <a:r>
              <a:rPr lang="en-US" sz="1600" dirty="0" smtClean="0"/>
              <a:t>RAN does not have visibility of the IMSI</a:t>
            </a:r>
          </a:p>
          <a:p>
            <a:r>
              <a:rPr lang="en-US" sz="1600" dirty="0" smtClean="0"/>
              <a:t>RFSP/SPID parameter is intended for control of idle mode </a:t>
            </a:r>
            <a:r>
              <a:rPr lang="en-US" sz="1600" dirty="0" err="1" smtClean="0"/>
              <a:t>behaviour</a:t>
            </a:r>
            <a:r>
              <a:rPr lang="en-US" sz="1600" dirty="0" smtClean="0"/>
              <a:t> – not connected mode</a:t>
            </a:r>
            <a:br>
              <a:rPr lang="en-US" sz="1600" dirty="0" smtClean="0"/>
            </a:br>
            <a:r>
              <a:rPr lang="en-US" sz="1600" dirty="0" smtClean="0"/>
              <a:t>- and its coding is not great for extensibility.</a:t>
            </a:r>
          </a:p>
          <a:p>
            <a:endParaRPr lang="en-US" sz="1600" b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 smtClean="0">
                <a:solidFill>
                  <a:srgbClr val="FF0000"/>
                </a:solidFill>
              </a:rPr>
              <a:t>Proposed Solution</a:t>
            </a:r>
            <a:r>
              <a:rPr lang="en-US" sz="1600" dirty="0" smtClean="0"/>
              <a:t> </a:t>
            </a:r>
          </a:p>
          <a:p>
            <a:r>
              <a:rPr lang="en-US" sz="1600" dirty="0" smtClean="0"/>
              <a:t>Send the “UE Usage Type” to the RAN at RRC Connection Establishment. Changes needed:</a:t>
            </a:r>
          </a:p>
          <a:p>
            <a:pPr lvl="1"/>
            <a:r>
              <a:rPr lang="en-US" sz="1200" dirty="0" smtClean="0"/>
              <a:t>store “UE Usage Type” in MME</a:t>
            </a:r>
          </a:p>
          <a:p>
            <a:pPr lvl="1"/>
            <a:r>
              <a:rPr lang="en-US" sz="1200" dirty="0" smtClean="0"/>
              <a:t>send in all S1 connection establishment </a:t>
            </a:r>
            <a:r>
              <a:rPr lang="en-US" sz="1200" dirty="0" err="1" smtClean="0"/>
              <a:t>signalling</a:t>
            </a:r>
            <a:r>
              <a:rPr lang="en-US" sz="1200" dirty="0" smtClean="0"/>
              <a:t> procedures</a:t>
            </a:r>
          </a:p>
          <a:p>
            <a:pPr lvl="1"/>
            <a:r>
              <a:rPr lang="en-US" sz="1200" dirty="0" smtClean="0"/>
              <a:t>send from source to target </a:t>
            </a:r>
            <a:r>
              <a:rPr lang="en-US" sz="1200" dirty="0" err="1" smtClean="0"/>
              <a:t>eNB</a:t>
            </a:r>
            <a:r>
              <a:rPr lang="en-US" sz="1200" dirty="0" smtClean="0"/>
              <a:t> in X2 handover. </a:t>
            </a:r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endParaRPr lang="en-US" sz="1600" dirty="0" smtClean="0"/>
          </a:p>
          <a:p>
            <a:endParaRPr lang="it-IT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927227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pPr algn="l"/>
            <a:r>
              <a:rPr lang="it-IT" sz="2800" b="1" dirty="0" err="1" smtClean="0">
                <a:solidFill>
                  <a:srgbClr val="FF0000"/>
                </a:solidFill>
              </a:rPr>
              <a:t>Proposal</a:t>
            </a:r>
            <a:endParaRPr lang="it-IT" sz="2800" b="1" dirty="0">
              <a:solidFill>
                <a:srgbClr val="FF000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rmAutofit/>
          </a:bodyPr>
          <a:lstStyle/>
          <a:p>
            <a:endParaRPr lang="en-GB" sz="1600" b="1" dirty="0" smtClean="0"/>
          </a:p>
          <a:p>
            <a:endParaRPr lang="en-GB" sz="1600" b="1" dirty="0"/>
          </a:p>
          <a:p>
            <a:endParaRPr lang="en-US" sz="1600" b="1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4</a:t>
            </a:fld>
            <a:endParaRPr lang="it-IT"/>
          </a:p>
        </p:txBody>
      </p:sp>
      <p:sp>
        <p:nvSpPr>
          <p:cNvPr id="5" name="TextBox 4"/>
          <p:cNvSpPr txBox="1"/>
          <p:nvPr/>
        </p:nvSpPr>
        <p:spPr>
          <a:xfrm>
            <a:off x="899592" y="1916832"/>
            <a:ext cx="4752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Agree to draft TEI-15 CRs for this functionality.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4280795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183</Words>
  <Application>Microsoft Office PowerPoint</Application>
  <PresentationFormat>On-screen Show (4:3)</PresentationFormat>
  <Paragraphs>39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Tema di Office</vt:lpstr>
      <vt:lpstr>Provision of UE Usage Type to RAN to assist RAN resource prioritisation between user groups</vt:lpstr>
      <vt:lpstr>Different Usage Groups can share RAN</vt:lpstr>
      <vt:lpstr>Problem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D'Alessandro Rosalia</dc:creator>
  <cp:lastModifiedBy>CDP 41</cp:lastModifiedBy>
  <cp:revision>92</cp:revision>
  <dcterms:created xsi:type="dcterms:W3CDTF">2017-01-26T10:38:39Z</dcterms:created>
  <dcterms:modified xsi:type="dcterms:W3CDTF">2017-05-09T16:53:29Z</dcterms:modified>
</cp:coreProperties>
</file>